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A2882-EB5F-4A01-B9ED-F012B141B458}" type="datetimeFigureOut">
              <a:rPr lang="nl-NL" smtClean="0"/>
              <a:t>7-9-2016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F26E1D-CFA0-4F41-BB4B-501798B33BB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4102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8D6A0A-38FC-44F2-AF77-5C6C3E49489A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6552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B0A-7A44-4812-A48F-1FAFFCA4BBF1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AE7E-798D-44C3-8E6B-1DDCB0F3098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B0A-7A44-4812-A48F-1FAFFCA4BBF1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AE7E-798D-44C3-8E6B-1DDCB0F3098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B0A-7A44-4812-A48F-1FAFFCA4BBF1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AE7E-798D-44C3-8E6B-1DDCB0F3098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B0A-7A44-4812-A48F-1FAFFCA4BBF1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AE7E-798D-44C3-8E6B-1DDCB0F3098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B0A-7A44-4812-A48F-1FAFFCA4BBF1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AE7E-798D-44C3-8E6B-1DDCB0F3098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B0A-7A44-4812-A48F-1FAFFCA4BBF1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AE7E-798D-44C3-8E6B-1DDCB0F3098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B0A-7A44-4812-A48F-1FAFFCA4BBF1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AE7E-798D-44C3-8E6B-1DDCB0F3098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B0A-7A44-4812-A48F-1FAFFCA4BBF1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AE7E-798D-44C3-8E6B-1DDCB0F3098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B0A-7A44-4812-A48F-1FAFFCA4BBF1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AE7E-798D-44C3-8E6B-1DDCB0F3098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B0A-7A44-4812-A48F-1FAFFCA4BBF1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AE7E-798D-44C3-8E6B-1DDCB0F3098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B0A-7A44-4812-A48F-1FAFFCA4BBF1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AE7E-798D-44C3-8E6B-1DDCB0F3098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ADB0A-7A44-4812-A48F-1FAFFCA4BBF1}" type="datetimeFigureOut">
              <a:rPr lang="nl-NL" smtClean="0"/>
              <a:pPr/>
              <a:t>7-9-2016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FAE7E-798D-44C3-8E6B-1DDCB0F3098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Voortgezette assimilatie 1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>
            <a:normAutofit/>
          </a:bodyPr>
          <a:lstStyle/>
          <a:p>
            <a:r>
              <a:rPr lang="nl-NL" sz="2400" dirty="0" smtClean="0"/>
              <a:t>In </a:t>
            </a:r>
            <a:r>
              <a:rPr lang="nl-NL" sz="2400" b="1" dirty="0" smtClean="0"/>
              <a:t>alle organismen</a:t>
            </a:r>
            <a:r>
              <a:rPr lang="nl-NL" sz="2400" dirty="0" smtClean="0"/>
              <a:t>, of ze nu </a:t>
            </a:r>
            <a:r>
              <a:rPr lang="nl-NL" sz="2400" dirty="0" err="1" smtClean="0"/>
              <a:t>autotroof</a:t>
            </a:r>
            <a:r>
              <a:rPr lang="nl-NL" sz="2400" dirty="0" smtClean="0"/>
              <a:t> of </a:t>
            </a:r>
            <a:r>
              <a:rPr lang="nl-NL" sz="2400" dirty="0" err="1" smtClean="0"/>
              <a:t>heterotroof</a:t>
            </a:r>
            <a:r>
              <a:rPr lang="nl-NL" sz="2400" dirty="0" smtClean="0"/>
              <a:t> zijn, moeten </a:t>
            </a:r>
            <a:r>
              <a:rPr lang="nl-NL" sz="2400" b="1" dirty="0" smtClean="0"/>
              <a:t>grotere organische moleculen uit kleinere worden gemaakt </a:t>
            </a:r>
          </a:p>
          <a:p>
            <a:r>
              <a:rPr lang="nl-NL" sz="2400" b="1" dirty="0" smtClean="0"/>
              <a:t>bijvoorbeeld zetmeel uit glucose en eiwitten uit aminozuren. </a:t>
            </a:r>
          </a:p>
          <a:p>
            <a:r>
              <a:rPr lang="nl-NL" sz="2400" dirty="0" smtClean="0"/>
              <a:t>Dit type opbouwstofwisseling wordt </a:t>
            </a:r>
            <a:r>
              <a:rPr lang="nl-NL" sz="2400" b="1" dirty="0" smtClean="0"/>
              <a:t>voortgezette assimilatie genoemd</a:t>
            </a:r>
            <a:r>
              <a:rPr lang="nl-NL" sz="2400" dirty="0" smtClean="0"/>
              <a:t>. De </a:t>
            </a:r>
            <a:r>
              <a:rPr lang="nl-NL" sz="2400" b="1" dirty="0" smtClean="0"/>
              <a:t>energie die hiervoor nodig is, komt uit de dissimilatie.</a:t>
            </a:r>
            <a:endParaRPr lang="nl-NL" sz="2400" b="1" dirty="0"/>
          </a:p>
        </p:txBody>
      </p:sp>
      <p:pic>
        <p:nvPicPr>
          <p:cNvPr id="4" name="Afbeelding 3" descr="overzicht stofwisseling.jpg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627784" y="3429000"/>
            <a:ext cx="4894288" cy="327668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Condensatie- en hydrolysereacties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 fontScale="92500" lnSpcReduction="20000"/>
          </a:bodyPr>
          <a:lstStyle/>
          <a:p>
            <a:r>
              <a:rPr lang="nl-NL" sz="2400" dirty="0" smtClean="0"/>
              <a:t>Het </a:t>
            </a:r>
            <a:r>
              <a:rPr lang="nl-NL" sz="2400" b="1" dirty="0" smtClean="0"/>
              <a:t>aan elkaar koppelen </a:t>
            </a:r>
            <a:r>
              <a:rPr lang="nl-NL" sz="2400" dirty="0" smtClean="0"/>
              <a:t>van deze moleculen gebeurt door een zogeheten </a:t>
            </a:r>
            <a:r>
              <a:rPr lang="nl-NL" sz="2400" b="1" dirty="0" smtClean="0"/>
              <a:t>condensatiereactie</a:t>
            </a:r>
            <a:r>
              <a:rPr lang="nl-NL" sz="2400" dirty="0" smtClean="0"/>
              <a:t> . Bij elke koppeling komt een watermolecuul (H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O) vrij</a:t>
            </a:r>
          </a:p>
          <a:p>
            <a:r>
              <a:rPr lang="nl-NL" sz="2400" dirty="0" smtClean="0"/>
              <a:t>Omgekeerd kunnen uit een </a:t>
            </a:r>
            <a:r>
              <a:rPr lang="nl-NL" sz="2400" dirty="0" err="1" smtClean="0"/>
              <a:t>polysacharide</a:t>
            </a:r>
            <a:r>
              <a:rPr lang="nl-NL" sz="2400" dirty="0" smtClean="0"/>
              <a:t> vele </a:t>
            </a:r>
            <a:r>
              <a:rPr lang="nl-NL" sz="2400" dirty="0" err="1" smtClean="0"/>
              <a:t>monosachariden</a:t>
            </a:r>
            <a:r>
              <a:rPr lang="nl-NL" sz="2400" dirty="0" smtClean="0"/>
              <a:t> ontstaan. </a:t>
            </a:r>
            <a:r>
              <a:rPr lang="nl-NL" sz="2400" b="1" dirty="0" smtClean="0"/>
              <a:t>Elke keer dat een </a:t>
            </a:r>
            <a:r>
              <a:rPr lang="nl-NL" sz="2400" b="1" dirty="0" err="1" smtClean="0"/>
              <a:t>monosacharide</a:t>
            </a:r>
            <a:r>
              <a:rPr lang="nl-NL" sz="2400" b="1" dirty="0" smtClean="0"/>
              <a:t> wordt afgescheiden, moet een watermolecuul toegevoegd wo</a:t>
            </a:r>
            <a:r>
              <a:rPr lang="nl-NL" sz="2400" dirty="0" smtClean="0"/>
              <a:t>rden. Dit heet een </a:t>
            </a:r>
            <a:r>
              <a:rPr lang="nl-NL" sz="2400" b="1" dirty="0" smtClean="0"/>
              <a:t>hydrolysereactie</a:t>
            </a:r>
            <a:r>
              <a:rPr lang="nl-NL" sz="2400" dirty="0" smtClean="0"/>
              <a:t>, omdat het watermolecuul eerst gesplitst moet worden in OH</a:t>
            </a:r>
            <a:r>
              <a:rPr lang="nl-NL" sz="2400" baseline="30000" dirty="0" smtClean="0"/>
              <a:t>-</a:t>
            </a:r>
            <a:r>
              <a:rPr lang="nl-NL" sz="2400" dirty="0" smtClean="0"/>
              <a:t> en H</a:t>
            </a:r>
            <a:r>
              <a:rPr lang="nl-NL" sz="2400" baseline="30000" dirty="0" smtClean="0"/>
              <a:t>+</a:t>
            </a:r>
            <a:endParaRPr lang="nl-NL" sz="2400" dirty="0" smtClean="0"/>
          </a:p>
          <a:p>
            <a:r>
              <a:rPr lang="nl-NL" sz="2400" b="1" dirty="0" smtClean="0"/>
              <a:t>Condensatie- en hydrolysereacties vinden niet alleen bij koolhydraten plaats, maar ook bij de vorming en de afbraak van vetten, eiwitten en nucleïnezuren</a:t>
            </a:r>
            <a:r>
              <a:rPr lang="nl-NL" sz="2400" dirty="0" smtClean="0"/>
              <a:t>. Dus meer algemeen: als organische moleculen aan elkaar gekoppeld worden onder afsplitsing van water, heet dat </a:t>
            </a:r>
            <a:r>
              <a:rPr lang="nl-NL" sz="2400" b="1" dirty="0" smtClean="0"/>
              <a:t>condensatie</a:t>
            </a:r>
            <a:r>
              <a:rPr lang="nl-NL" sz="2400" dirty="0" smtClean="0"/>
              <a:t>.</a:t>
            </a:r>
            <a:br>
              <a:rPr lang="nl-NL" sz="2400" dirty="0" smtClean="0"/>
            </a:br>
            <a:r>
              <a:rPr lang="nl-NL" sz="2400" dirty="0" smtClean="0"/>
              <a:t>Als in het algemeen een organisch molecuul zich afsplitst van een ander organisch molecuul waarbij toevoeging van een watermolecuul nodig is, spreek je van </a:t>
            </a:r>
            <a:r>
              <a:rPr lang="nl-NL" sz="2400" b="1" dirty="0" smtClean="0"/>
              <a:t>hydrolyse</a:t>
            </a:r>
            <a:endParaRPr lang="nl-NL" sz="2400" dirty="0" smtClean="0"/>
          </a:p>
          <a:p>
            <a:r>
              <a:rPr lang="nl-NL" sz="2400" b="1" dirty="0" smtClean="0"/>
              <a:t>Hydrolysereacties gebeuren volop in het darmkanaal, waar de polymeren in je voedsel worden afgebroken</a:t>
            </a:r>
            <a:endParaRPr lang="nl-NL" sz="24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nl-NL" sz="3200" b="1" dirty="0" err="1" smtClean="0"/>
              <a:t>Lipiden</a:t>
            </a:r>
            <a:r>
              <a:rPr lang="nl-NL" sz="3200" b="1" dirty="0" smtClean="0"/>
              <a:t> = vetten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/>
          </a:bodyPr>
          <a:lstStyle/>
          <a:p>
            <a:r>
              <a:rPr lang="nl-NL" sz="2400" dirty="0" err="1" smtClean="0"/>
              <a:t>Lipiden</a:t>
            </a:r>
            <a:r>
              <a:rPr lang="nl-NL" sz="2400" dirty="0" smtClean="0"/>
              <a:t> zijn vetten en vetachtige stoffen</a:t>
            </a:r>
          </a:p>
          <a:p>
            <a:r>
              <a:rPr lang="nl-NL" sz="2400" dirty="0" smtClean="0"/>
              <a:t>Ze bevatten C-, H-, O- en soms </a:t>
            </a:r>
            <a:r>
              <a:rPr lang="nl-NL" sz="2400" dirty="0" err="1" smtClean="0"/>
              <a:t>P-atomen</a:t>
            </a:r>
            <a:endParaRPr lang="nl-NL" sz="2400" dirty="0" smtClean="0"/>
          </a:p>
          <a:p>
            <a:r>
              <a:rPr lang="nl-NL" sz="2400" dirty="0" smtClean="0"/>
              <a:t>Vetten: NIET in water oplosbaar  </a:t>
            </a:r>
            <a:r>
              <a:rPr lang="nl-NL" sz="2400" b="1" dirty="0" err="1" smtClean="0"/>
              <a:t>Apolaire</a:t>
            </a:r>
            <a:r>
              <a:rPr lang="nl-NL" sz="2400" dirty="0" smtClean="0"/>
              <a:t> stoffen genoemd</a:t>
            </a:r>
          </a:p>
          <a:p>
            <a:r>
              <a:rPr lang="nl-NL" sz="2400" dirty="0" smtClean="0"/>
              <a:t>Stoffen </a:t>
            </a:r>
            <a:r>
              <a:rPr lang="nl-NL" sz="2400" dirty="0" err="1" smtClean="0"/>
              <a:t>wél</a:t>
            </a:r>
            <a:r>
              <a:rPr lang="nl-NL" sz="2400" dirty="0" smtClean="0"/>
              <a:t> in water oplosbaar?: </a:t>
            </a:r>
            <a:r>
              <a:rPr lang="nl-NL" sz="2400" b="1" dirty="0" smtClean="0"/>
              <a:t>polaire</a:t>
            </a:r>
            <a:r>
              <a:rPr lang="nl-NL" sz="2400" dirty="0" smtClean="0"/>
              <a:t> stoffen</a:t>
            </a:r>
          </a:p>
          <a:p>
            <a:r>
              <a:rPr lang="nl-NL" sz="2400" dirty="0" smtClean="0"/>
              <a:t>Vetten, Fosfolipiden, Steroïden</a:t>
            </a:r>
          </a:p>
          <a:p>
            <a:endParaRPr lang="nl-NL" sz="2400" dirty="0"/>
          </a:p>
        </p:txBody>
      </p:sp>
      <p:pic>
        <p:nvPicPr>
          <p:cNvPr id="5" name="Afbeelding 4"/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619672" y="3573016"/>
            <a:ext cx="5688632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nl-NL" sz="3200" b="1" dirty="0" err="1" smtClean="0"/>
              <a:t>Lipiden</a:t>
            </a:r>
            <a:r>
              <a:rPr lang="nl-NL" sz="3200" b="1" dirty="0" smtClean="0"/>
              <a:t> = Vetten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r>
              <a:rPr lang="nl-NL" sz="2400" dirty="0" smtClean="0"/>
              <a:t>Vetmolecuul:  opgebouwd uit </a:t>
            </a:r>
            <a:r>
              <a:rPr lang="nl-NL" sz="2400" b="1" dirty="0" smtClean="0"/>
              <a:t>één glycerolmolecuul met</a:t>
            </a:r>
            <a:r>
              <a:rPr lang="nl-NL" sz="2400" dirty="0" smtClean="0"/>
              <a:t> daaraan vast gekoppeld </a:t>
            </a:r>
            <a:r>
              <a:rPr lang="nl-NL" sz="2400" b="1" dirty="0" smtClean="0"/>
              <a:t>drie vetzuren</a:t>
            </a:r>
          </a:p>
          <a:p>
            <a:r>
              <a:rPr lang="nl-NL" sz="2400" b="1" dirty="0" smtClean="0"/>
              <a:t>Er zijn: verzadigde, enkelvoudige onverzadigde en meervoudig onverzadigde vetzuren</a:t>
            </a:r>
          </a:p>
          <a:p>
            <a:r>
              <a:rPr lang="nl-NL" sz="2400" dirty="0" smtClean="0"/>
              <a:t>Dat houdt verband met het voorkomen van één of enkele dubbele bindingen tussen de </a:t>
            </a:r>
            <a:r>
              <a:rPr lang="nl-NL" sz="2400" dirty="0" err="1" smtClean="0"/>
              <a:t>C-atomen</a:t>
            </a:r>
            <a:r>
              <a:rPr lang="nl-NL" sz="2400" dirty="0" smtClean="0"/>
              <a:t> in de vetzuurketen</a:t>
            </a:r>
          </a:p>
          <a:p>
            <a:r>
              <a:rPr lang="nl-NL" sz="2400" dirty="0" smtClean="0"/>
              <a:t>De dubbele binding gaat ten koste van een </a:t>
            </a:r>
            <a:r>
              <a:rPr lang="nl-NL" sz="2400" dirty="0" err="1" smtClean="0"/>
              <a:t>H-binding</a:t>
            </a:r>
            <a:endParaRPr lang="nl-NL" sz="2400" dirty="0" smtClean="0"/>
          </a:p>
          <a:p>
            <a:r>
              <a:rPr lang="nl-NL" sz="2400" dirty="0" smtClean="0"/>
              <a:t>De keten is daardoor NIET “verzadigd” met </a:t>
            </a:r>
            <a:r>
              <a:rPr lang="nl-NL" sz="2400" dirty="0" err="1" smtClean="0"/>
              <a:t>H-atomen</a:t>
            </a:r>
            <a:endParaRPr lang="nl-NL" sz="2400" dirty="0" smtClean="0"/>
          </a:p>
          <a:p>
            <a:r>
              <a:rPr lang="nl-NL" sz="2400" dirty="0" smtClean="0"/>
              <a:t>Vorming van vet is een condensatiereactie (komt dus water vrij)</a:t>
            </a:r>
          </a:p>
          <a:p>
            <a:endParaRPr lang="nl-NL" sz="2400" dirty="0" smtClean="0"/>
          </a:p>
          <a:p>
            <a:r>
              <a:rPr lang="nl-NL" sz="2400" dirty="0" smtClean="0"/>
              <a:t>Afbeeldingen vetzuren op volgende dia</a:t>
            </a:r>
          </a:p>
          <a:p>
            <a:endParaRPr lang="nl-NL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dirty="0" smtClean="0"/>
              <a:t>Afbeeldingen vetzuren</a:t>
            </a:r>
            <a:endParaRPr lang="nl-NL" sz="32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48539" y="980728"/>
            <a:ext cx="8471933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Fosfolipiden: waar zitten zij?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16624"/>
          </a:xfrm>
        </p:spPr>
        <p:txBody>
          <a:bodyPr>
            <a:normAutofit/>
          </a:bodyPr>
          <a:lstStyle/>
          <a:p>
            <a:r>
              <a:rPr lang="nl-NL" sz="2400" dirty="0" err="1" smtClean="0"/>
              <a:t>Fosfolipide</a:t>
            </a:r>
            <a:r>
              <a:rPr lang="nl-NL" sz="2400" dirty="0" smtClean="0"/>
              <a:t> lijkt op vetmolecuul</a:t>
            </a:r>
          </a:p>
          <a:p>
            <a:r>
              <a:rPr lang="nl-NL" sz="2400" dirty="0" smtClean="0"/>
              <a:t>Bij </a:t>
            </a:r>
            <a:r>
              <a:rPr lang="nl-NL" sz="2400" dirty="0" err="1" smtClean="0"/>
              <a:t>fosfolipide</a:t>
            </a:r>
            <a:r>
              <a:rPr lang="nl-NL" sz="2400" dirty="0" smtClean="0"/>
              <a:t> is één vetzuur vervangen door een fosforzuur</a:t>
            </a:r>
          </a:p>
          <a:p>
            <a:r>
              <a:rPr lang="nl-NL" sz="2400" dirty="0" smtClean="0"/>
              <a:t>Grote variatie </a:t>
            </a:r>
          </a:p>
          <a:p>
            <a:pPr>
              <a:buNone/>
            </a:pPr>
            <a:r>
              <a:rPr lang="nl-NL" sz="2400" dirty="0" smtClean="0"/>
              <a:t>     aan fosfolipiden</a:t>
            </a:r>
          </a:p>
          <a:p>
            <a:endParaRPr lang="nl-NL" sz="2400" dirty="0"/>
          </a:p>
        </p:txBody>
      </p:sp>
      <p:pic>
        <p:nvPicPr>
          <p:cNvPr id="5" name="Afbeelding 4"/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915816" y="1916832"/>
            <a:ext cx="6070848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Eiwitten 1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>
            <a:normAutofit/>
          </a:bodyPr>
          <a:lstStyle/>
          <a:p>
            <a:r>
              <a:rPr lang="nl-NL" sz="2400" dirty="0" smtClean="0"/>
              <a:t>Eiwitten bevatten C-, H-, O- en </a:t>
            </a:r>
            <a:r>
              <a:rPr lang="nl-NL" sz="2400" dirty="0" err="1" smtClean="0"/>
              <a:t>N-atomen</a:t>
            </a:r>
            <a:r>
              <a:rPr lang="nl-NL" sz="2400" dirty="0" smtClean="0"/>
              <a:t>, soms ook </a:t>
            </a:r>
            <a:r>
              <a:rPr lang="nl-NL" sz="2400" dirty="0" err="1" smtClean="0"/>
              <a:t>S-atomen</a:t>
            </a:r>
            <a:endParaRPr lang="nl-NL" sz="2400" dirty="0" smtClean="0"/>
          </a:p>
          <a:p>
            <a:pPr>
              <a:buNone/>
            </a:pPr>
            <a:endParaRPr lang="nl-NL" sz="2400" dirty="0" smtClean="0"/>
          </a:p>
          <a:p>
            <a:r>
              <a:rPr lang="nl-NL" sz="2400" dirty="0" smtClean="0"/>
              <a:t>Eiwitten verschillen van koolhydraten en vetten, doordat ze in een vrijwel oneindige variatie voorkomen</a:t>
            </a:r>
          </a:p>
          <a:p>
            <a:pPr>
              <a:buNone/>
            </a:pPr>
            <a:endParaRPr lang="nl-NL" sz="2400" dirty="0" smtClean="0"/>
          </a:p>
          <a:p>
            <a:r>
              <a:rPr lang="nl-NL" sz="2400" b="1" dirty="0" smtClean="0"/>
              <a:t>De twintig aminozuren </a:t>
            </a:r>
            <a:r>
              <a:rPr lang="nl-NL" sz="2400" dirty="0" smtClean="0"/>
              <a:t>die als bouwstenen voor de eiwitten dienen, kunnen kortere of langere ketens hebben </a:t>
            </a:r>
          </a:p>
          <a:p>
            <a:pPr>
              <a:buNone/>
            </a:pPr>
            <a:endParaRPr lang="nl-NL" sz="2400" dirty="0" smtClean="0"/>
          </a:p>
          <a:p>
            <a:r>
              <a:rPr lang="nl-NL" sz="2400" dirty="0" smtClean="0"/>
              <a:t>en </a:t>
            </a:r>
            <a:r>
              <a:rPr lang="nl-NL" sz="2400" b="1" dirty="0" smtClean="0"/>
              <a:t>door het verschil in hun restgroepen een grote variatie </a:t>
            </a:r>
            <a:r>
              <a:rPr lang="nl-NL" sz="2400" dirty="0" smtClean="0"/>
              <a:t>in ruimtelijke structuur bezitten</a:t>
            </a:r>
          </a:p>
          <a:p>
            <a:endParaRPr lang="nl-NL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Eiwitten 2</a:t>
            </a:r>
            <a:endParaRPr lang="nl-NL" sz="3200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30258" y="1844824"/>
            <a:ext cx="8834230" cy="3312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Opdrachten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8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Maak</a:t>
            </a:r>
            <a:r>
              <a:rPr lang="en-US" sz="2800" dirty="0" smtClean="0"/>
              <a:t> de </a:t>
            </a:r>
            <a:r>
              <a:rPr lang="en-US" sz="2800" dirty="0" err="1" smtClean="0"/>
              <a:t>opdrachten</a:t>
            </a:r>
            <a:r>
              <a:rPr lang="en-US" sz="2800" dirty="0" smtClean="0"/>
              <a:t>:</a:t>
            </a:r>
          </a:p>
          <a:p>
            <a:r>
              <a:rPr lang="en-US" sz="2800" dirty="0" err="1" smtClean="0"/>
              <a:t>Opdracht</a:t>
            </a:r>
            <a:r>
              <a:rPr lang="en-US" sz="2800" dirty="0" smtClean="0"/>
              <a:t> 20 </a:t>
            </a:r>
            <a:r>
              <a:rPr lang="en-US" sz="2800" dirty="0" err="1" smtClean="0"/>
              <a:t>blz</a:t>
            </a:r>
            <a:r>
              <a:rPr lang="en-US" sz="2800" dirty="0" smtClean="0"/>
              <a:t>. 36</a:t>
            </a:r>
          </a:p>
          <a:p>
            <a:r>
              <a:rPr lang="en-US" sz="2800" dirty="0" err="1" smtClean="0"/>
              <a:t>Opdracht</a:t>
            </a:r>
            <a:r>
              <a:rPr lang="en-US" sz="2800" dirty="0" smtClean="0"/>
              <a:t> 21 </a:t>
            </a:r>
            <a:r>
              <a:rPr lang="en-US" sz="2800" dirty="0" err="1" smtClean="0"/>
              <a:t>blz</a:t>
            </a:r>
            <a:r>
              <a:rPr lang="en-US" sz="2800" dirty="0" smtClean="0"/>
              <a:t>. 39</a:t>
            </a:r>
          </a:p>
          <a:p>
            <a:r>
              <a:rPr lang="en-US" sz="2800" dirty="0" err="1" smtClean="0"/>
              <a:t>Opdracht</a:t>
            </a:r>
            <a:r>
              <a:rPr lang="en-US" sz="2800" dirty="0" smtClean="0"/>
              <a:t> </a:t>
            </a:r>
            <a:r>
              <a:rPr lang="en-US" sz="2800" dirty="0" err="1" smtClean="0"/>
              <a:t>blz</a:t>
            </a:r>
            <a:r>
              <a:rPr lang="en-US" sz="2800" dirty="0" smtClean="0"/>
              <a:t>. 22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Computerles</a:t>
            </a:r>
            <a:r>
              <a:rPr lang="en-US" sz="2800" dirty="0" smtClean="0"/>
              <a:t>(</a:t>
            </a:r>
            <a:r>
              <a:rPr lang="en-US" sz="2800" dirty="0" err="1" smtClean="0"/>
              <a:t>sen</a:t>
            </a:r>
            <a:r>
              <a:rPr lang="en-US" sz="2800" dirty="0" smtClean="0"/>
              <a:t>) </a:t>
            </a:r>
            <a:r>
              <a:rPr lang="en-US" sz="2800" dirty="0" err="1" smtClean="0"/>
              <a:t>indien</a:t>
            </a:r>
            <a:r>
              <a:rPr lang="en-US" sz="2800" dirty="0" smtClean="0"/>
              <a:t> </a:t>
            </a:r>
            <a:r>
              <a:rPr lang="en-US" sz="2800" dirty="0" err="1" smtClean="0"/>
              <a:t>aanwezig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err="1" smtClean="0"/>
              <a:t>Kijk</a:t>
            </a:r>
            <a:r>
              <a:rPr lang="en-US" sz="2800" dirty="0" smtClean="0"/>
              <a:t> </a:t>
            </a:r>
            <a:r>
              <a:rPr lang="en-US" sz="2800" dirty="0" err="1" smtClean="0"/>
              <a:t>ook</a:t>
            </a:r>
            <a:r>
              <a:rPr lang="en-US" sz="2800" dirty="0" smtClean="0"/>
              <a:t> </a:t>
            </a:r>
            <a:r>
              <a:rPr lang="en-US" sz="2800" dirty="0" err="1" smtClean="0"/>
              <a:t>bioplek</a:t>
            </a:r>
            <a:r>
              <a:rPr lang="en-US" sz="2800" dirty="0" smtClean="0"/>
              <a:t>:  </a:t>
            </a:r>
            <a:r>
              <a:rPr lang="en-US" sz="2800" dirty="0" err="1" smtClean="0"/>
              <a:t>celmembraan</a:t>
            </a:r>
            <a:r>
              <a:rPr lang="en-US" sz="2800" dirty="0" smtClean="0"/>
              <a:t>, </a:t>
            </a:r>
            <a:r>
              <a:rPr lang="en-US" sz="2800" dirty="0" err="1" smtClean="0"/>
              <a:t>organische</a:t>
            </a:r>
            <a:r>
              <a:rPr lang="en-US" sz="2800" dirty="0" smtClean="0"/>
              <a:t> </a:t>
            </a:r>
            <a:r>
              <a:rPr lang="en-US" sz="2800" smtClean="0"/>
              <a:t>stoffen</a:t>
            </a:r>
            <a:endParaRPr lang="nl-NL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Voortgezette assimilatie 2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>
            <a:normAutofit lnSpcReduction="10000"/>
          </a:bodyPr>
          <a:lstStyle/>
          <a:p>
            <a:r>
              <a:rPr lang="nl-NL" sz="2400" b="1" dirty="0" smtClean="0"/>
              <a:t>Voortgezette assimilatie bij </a:t>
            </a:r>
            <a:r>
              <a:rPr lang="nl-NL" sz="2400" b="1" dirty="0" err="1" smtClean="0"/>
              <a:t>autotrofe</a:t>
            </a:r>
            <a:r>
              <a:rPr lang="nl-NL" sz="2400" b="1" dirty="0" smtClean="0"/>
              <a:t> organismen</a:t>
            </a:r>
            <a:br>
              <a:rPr lang="nl-NL" sz="2400" b="1" dirty="0" smtClean="0"/>
            </a:br>
            <a:r>
              <a:rPr lang="nl-NL" sz="2400" dirty="0" smtClean="0"/>
              <a:t>Planten en andere </a:t>
            </a:r>
            <a:r>
              <a:rPr lang="nl-NL" sz="2400" dirty="0" err="1" smtClean="0"/>
              <a:t>autotrofe</a:t>
            </a:r>
            <a:r>
              <a:rPr lang="nl-NL" sz="2400" dirty="0" smtClean="0"/>
              <a:t> organismen </a:t>
            </a:r>
            <a:r>
              <a:rPr lang="nl-NL" sz="2400" b="1" dirty="0" smtClean="0"/>
              <a:t>maken al hun bouwstoffen uit de glucose </a:t>
            </a:r>
            <a:r>
              <a:rPr lang="nl-NL" sz="2400" dirty="0" smtClean="0"/>
              <a:t>die bij de koolstofassimilatie wordt gevormd</a:t>
            </a:r>
          </a:p>
          <a:p>
            <a:pPr>
              <a:buNone/>
            </a:pPr>
            <a:endParaRPr lang="nl-NL" sz="2400" dirty="0" smtClean="0"/>
          </a:p>
          <a:p>
            <a:pPr fontAlgn="t">
              <a:buNone/>
            </a:pPr>
            <a:r>
              <a:rPr lang="nl-NL" sz="2400" b="1" dirty="0" smtClean="0"/>
              <a:t>	Voorbeelden </a:t>
            </a:r>
            <a:r>
              <a:rPr lang="nl-NL" sz="2400" dirty="0" smtClean="0"/>
              <a:t>van omzettingen zijn:</a:t>
            </a:r>
          </a:p>
          <a:p>
            <a:pPr fontAlgn="t"/>
            <a:r>
              <a:rPr lang="nl-NL" dirty="0" smtClean="0"/>
              <a:t>Vorming van andere </a:t>
            </a:r>
            <a:r>
              <a:rPr lang="nl-NL" b="1" dirty="0" smtClean="0"/>
              <a:t>koolhydraten</a:t>
            </a:r>
            <a:r>
              <a:rPr lang="nl-NL" dirty="0" smtClean="0"/>
              <a:t>:</a:t>
            </a: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glucose + glucose + glucose + enz. + energie → </a:t>
            </a:r>
            <a:r>
              <a:rPr lang="nl-NL" sz="2400" b="1" dirty="0" smtClean="0"/>
              <a:t>zetmeel (reservestof);</a:t>
            </a: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glucose + glucose + glucose + enz. + energie→ </a:t>
            </a:r>
            <a:r>
              <a:rPr lang="nl-NL" sz="2400" b="1" dirty="0" smtClean="0"/>
              <a:t>cellulose (bouwstof van celwanden);</a:t>
            </a: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glucose + fructose + energie → </a:t>
            </a:r>
            <a:r>
              <a:rPr lang="nl-NL" sz="2400" b="1" dirty="0" smtClean="0"/>
              <a:t>sacharose (reservestof).</a:t>
            </a:r>
          </a:p>
          <a:p>
            <a:pPr>
              <a:buNone/>
            </a:pPr>
            <a:r>
              <a:rPr lang="nl-NL" sz="2400" dirty="0" smtClean="0"/>
              <a:t/>
            </a:r>
            <a:br>
              <a:rPr lang="nl-NL" sz="2400" dirty="0" smtClean="0"/>
            </a:br>
            <a:endParaRPr lang="nl-NL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/>
              <a:t>Voortgezette assimilatie 3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fontAlgn="t"/>
            <a:r>
              <a:rPr lang="nl-NL" b="1" dirty="0" smtClean="0"/>
              <a:t>Vorming van aminozuren</a:t>
            </a:r>
            <a:r>
              <a:rPr lang="nl-NL" sz="2400" dirty="0" smtClean="0"/>
              <a:t>:</a:t>
            </a:r>
            <a:br>
              <a:rPr lang="nl-NL" sz="2400" dirty="0" smtClean="0"/>
            </a:br>
            <a:r>
              <a:rPr lang="nl-NL" sz="2400" dirty="0" smtClean="0"/>
              <a:t>glucose + NO</a:t>
            </a:r>
            <a:r>
              <a:rPr lang="nl-NL" sz="2400" baseline="-25000" dirty="0" smtClean="0"/>
              <a:t>3</a:t>
            </a:r>
            <a:r>
              <a:rPr lang="nl-NL" sz="2400" dirty="0" smtClean="0"/>
              <a:t> + energie → </a:t>
            </a:r>
            <a:r>
              <a:rPr lang="nl-NL" sz="2400" b="1" dirty="0" smtClean="0"/>
              <a:t>aminozuur (bouwstof).</a:t>
            </a:r>
          </a:p>
          <a:p>
            <a:pPr fontAlgn="t"/>
            <a:r>
              <a:rPr lang="nl-NL" sz="2400" dirty="0" smtClean="0"/>
              <a:t>Glucose omzetten in </a:t>
            </a:r>
            <a:r>
              <a:rPr lang="nl-NL" sz="2400" b="1" dirty="0" smtClean="0"/>
              <a:t>glycerol en vetzuren en vervolgens vorming van vetten:</a:t>
            </a: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drie vetzuren + glycerol → </a:t>
            </a:r>
            <a:r>
              <a:rPr lang="nl-NL" sz="2400" b="1" dirty="0" smtClean="0"/>
              <a:t>vet (bouwstof en reservestof)</a:t>
            </a:r>
            <a:r>
              <a:rPr lang="nl-NL" sz="2400" dirty="0" smtClean="0"/>
              <a:t>.</a:t>
            </a:r>
          </a:p>
          <a:p>
            <a:pPr fontAlgn="t"/>
            <a:r>
              <a:rPr lang="nl-NL" sz="2400" b="1" dirty="0" smtClean="0"/>
              <a:t>Vorming van eiwitten </a:t>
            </a:r>
            <a:r>
              <a:rPr lang="nl-NL" sz="2400" dirty="0" smtClean="0"/>
              <a:t>uit aminozuren:</a:t>
            </a:r>
            <a:br>
              <a:rPr lang="nl-NL" sz="2400" dirty="0" smtClean="0"/>
            </a:br>
            <a:r>
              <a:rPr lang="nl-NL" sz="2400" dirty="0" smtClean="0"/>
              <a:t>aminozuur A + aminozuur B + enz. + energie → eiwit.</a:t>
            </a:r>
          </a:p>
          <a:p>
            <a:endParaRPr lang="nl-NL" sz="2400" dirty="0"/>
          </a:p>
        </p:txBody>
      </p:sp>
      <p:pic>
        <p:nvPicPr>
          <p:cNvPr id="4" name="Afbeelding 3" descr="eiwitvorming.gif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979712" y="4221088"/>
            <a:ext cx="4896544" cy="25241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smtClean="0"/>
              <a:t>Voortgezette </a:t>
            </a:r>
            <a:r>
              <a:rPr lang="nl-NL" sz="3200" b="1" dirty="0" smtClean="0"/>
              <a:t>assimilatie 4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/>
          </a:bodyPr>
          <a:lstStyle/>
          <a:p>
            <a:r>
              <a:rPr lang="nl-NL" sz="2400" b="1" dirty="0" smtClean="0"/>
              <a:t>Voortgezette assimilatie bij </a:t>
            </a:r>
            <a:r>
              <a:rPr lang="nl-NL" b="1" dirty="0" err="1" smtClean="0"/>
              <a:t>heterotrofe</a:t>
            </a:r>
            <a:r>
              <a:rPr lang="nl-NL" b="1" dirty="0" smtClean="0"/>
              <a:t> organismen</a:t>
            </a:r>
            <a:r>
              <a:rPr lang="nl-NL" sz="2400" b="1" dirty="0" smtClean="0"/>
              <a:t/>
            </a:r>
            <a:br>
              <a:rPr lang="nl-NL" sz="2400" b="1" dirty="0" smtClean="0"/>
            </a:br>
            <a:r>
              <a:rPr lang="nl-NL" sz="2400" dirty="0" err="1" smtClean="0"/>
              <a:t>Heterotrofe</a:t>
            </a:r>
            <a:r>
              <a:rPr lang="nl-NL" sz="2400" dirty="0" smtClean="0"/>
              <a:t> organismen moeten de </a:t>
            </a:r>
            <a:r>
              <a:rPr lang="nl-NL" sz="2400" b="1" dirty="0" smtClean="0"/>
              <a:t>bouwstoffen voor hun voortgezette assimilatie uit hun voedsel halen</a:t>
            </a:r>
          </a:p>
          <a:p>
            <a:pPr fontAlgn="t"/>
            <a:r>
              <a:rPr lang="nl-NL" sz="2400" dirty="0" smtClean="0"/>
              <a:t>Voorbeelden van omzettingen zijn:</a:t>
            </a:r>
          </a:p>
          <a:p>
            <a:pPr fontAlgn="t"/>
            <a:r>
              <a:rPr lang="nl-NL" sz="2400" dirty="0" smtClean="0"/>
              <a:t>Vorming van andere koolhydraten:</a:t>
            </a:r>
            <a:br>
              <a:rPr lang="nl-NL" sz="2400" dirty="0" smtClean="0"/>
            </a:br>
            <a:r>
              <a:rPr lang="nl-NL" sz="2400" dirty="0" smtClean="0"/>
              <a:t>glucose + glucose + glucose + enz. + energie → </a:t>
            </a:r>
            <a:r>
              <a:rPr lang="nl-NL" sz="2400" b="1" dirty="0" smtClean="0"/>
              <a:t>glycogeen (reservestof) = DIERLIJK zetmeel</a:t>
            </a:r>
          </a:p>
          <a:p>
            <a:pPr fontAlgn="t"/>
            <a:r>
              <a:rPr lang="nl-NL" sz="2400" dirty="0" smtClean="0"/>
              <a:t>Glucose omzetten in </a:t>
            </a:r>
            <a:r>
              <a:rPr lang="nl-NL" sz="2400" b="1" dirty="0" smtClean="0"/>
              <a:t>glycerol en vetzuren en dan vorming van vetten:</a:t>
            </a:r>
            <a:br>
              <a:rPr lang="nl-NL" sz="2400" b="1" dirty="0" smtClean="0"/>
            </a:br>
            <a:r>
              <a:rPr lang="nl-NL" sz="2400" b="1" dirty="0" smtClean="0"/>
              <a:t>glycerol + 3 vetzuren→ </a:t>
            </a:r>
            <a:r>
              <a:rPr lang="nl-NL" sz="2400" dirty="0" smtClean="0"/>
              <a:t>vet (bouwstof en reservestof).</a:t>
            </a:r>
          </a:p>
          <a:p>
            <a:pPr fontAlgn="t"/>
            <a:r>
              <a:rPr lang="nl-NL" sz="2400" dirty="0" smtClean="0"/>
              <a:t>Vorming van </a:t>
            </a:r>
            <a:r>
              <a:rPr lang="nl-NL" sz="2400" b="1" dirty="0" smtClean="0"/>
              <a:t>eiwitten </a:t>
            </a:r>
            <a:r>
              <a:rPr lang="nl-NL" sz="2400" dirty="0" smtClean="0"/>
              <a:t>uit aminozuren:</a:t>
            </a:r>
            <a:br>
              <a:rPr lang="nl-NL" sz="2400" dirty="0" smtClean="0"/>
            </a:br>
            <a:r>
              <a:rPr lang="nl-NL" sz="2400" dirty="0" smtClean="0"/>
              <a:t>aminozuur A + aminozuur B + enz. + energie → eiwit</a:t>
            </a:r>
          </a:p>
          <a:p>
            <a:r>
              <a:rPr lang="nl-NL" sz="2400" b="1" dirty="0" smtClean="0"/>
              <a:t>WAT KUNNEN ZIJ DUS BESLIST NIET</a:t>
            </a:r>
            <a:r>
              <a:rPr lang="nl-NL" sz="2400" dirty="0" smtClean="0"/>
              <a:t> ??? (zie ook vorige dia)</a:t>
            </a:r>
            <a:endParaRPr lang="nl-NL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Thema 12  Stofwisseling</a:t>
            </a:r>
            <a:r>
              <a:rPr lang="nl-NL" sz="3200" b="1" dirty="0"/>
              <a:t> </a:t>
            </a:r>
            <a:r>
              <a:rPr lang="nl-NL" sz="3200" b="1" dirty="0" smtClean="0"/>
              <a:t>   Algemeen</a:t>
            </a:r>
            <a:endParaRPr lang="nl-NL" sz="3200" b="1" dirty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229600" cy="532844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400" dirty="0" smtClean="0"/>
              <a:t>STOFWISSELING:  Continue </a:t>
            </a:r>
            <a:r>
              <a:rPr lang="en-US" sz="2400" dirty="0" err="1" smtClean="0"/>
              <a:t>voedingsstoffen</a:t>
            </a:r>
            <a:r>
              <a:rPr lang="en-US" sz="2400" dirty="0" smtClean="0"/>
              <a:t> </a:t>
            </a:r>
            <a:r>
              <a:rPr lang="en-US" sz="2400" dirty="0" err="1" smtClean="0"/>
              <a:t>nodig</a:t>
            </a:r>
            <a:r>
              <a:rPr lang="en-US" sz="2400" dirty="0" smtClean="0"/>
              <a:t> die </a:t>
            </a:r>
            <a:r>
              <a:rPr lang="en-US" sz="2400" dirty="0" err="1" smtClean="0"/>
              <a:t>bewerkt</a:t>
            </a:r>
            <a:r>
              <a:rPr lang="en-US" sz="2400" dirty="0" smtClean="0"/>
              <a:t> </a:t>
            </a:r>
            <a:r>
              <a:rPr lang="en-US" sz="2400" dirty="0" err="1" smtClean="0"/>
              <a:t>én</a:t>
            </a:r>
            <a:r>
              <a:rPr lang="en-US" sz="2400" dirty="0" smtClean="0"/>
              <a:t> </a:t>
            </a:r>
            <a:r>
              <a:rPr lang="en-US" sz="2400" dirty="0" err="1" smtClean="0"/>
              <a:t>verwerkt</a:t>
            </a:r>
            <a:r>
              <a:rPr lang="en-US" sz="2400" dirty="0" smtClean="0"/>
              <a:t> </a:t>
            </a:r>
            <a:r>
              <a:rPr lang="en-US" sz="2400" dirty="0" err="1" smtClean="0"/>
              <a:t>moeten</a:t>
            </a:r>
            <a:r>
              <a:rPr lang="en-US" sz="2400" dirty="0" smtClean="0"/>
              <a:t> </a:t>
            </a:r>
            <a:r>
              <a:rPr lang="en-US" sz="2400" dirty="0" err="1" smtClean="0"/>
              <a:t>worden</a:t>
            </a:r>
            <a:r>
              <a:rPr lang="en-US" sz="2400" dirty="0" smtClean="0"/>
              <a:t>, </a:t>
            </a:r>
            <a:r>
              <a:rPr lang="en-US" sz="2400" dirty="0" err="1" smtClean="0"/>
              <a:t>omgezet</a:t>
            </a:r>
            <a:r>
              <a:rPr lang="en-US" sz="2400" dirty="0" smtClean="0"/>
              <a:t> in </a:t>
            </a:r>
            <a:r>
              <a:rPr lang="en-US" sz="2400" dirty="0" err="1" smtClean="0"/>
              <a:t>andere</a:t>
            </a:r>
            <a:r>
              <a:rPr lang="en-US" sz="2400" dirty="0" smtClean="0"/>
              <a:t> </a:t>
            </a:r>
            <a:r>
              <a:rPr lang="en-US" sz="2400" dirty="0" err="1" smtClean="0"/>
              <a:t>stoffen</a:t>
            </a:r>
            <a:r>
              <a:rPr lang="en-US" sz="2400" dirty="0" smtClean="0"/>
              <a:t>, </a:t>
            </a:r>
            <a:r>
              <a:rPr lang="en-US" sz="2400" dirty="0" err="1" smtClean="0"/>
              <a:t>dissimilatie</a:t>
            </a:r>
            <a:r>
              <a:rPr lang="en-US" sz="2400" dirty="0" smtClean="0"/>
              <a:t>, </a:t>
            </a:r>
            <a:r>
              <a:rPr lang="en-US" sz="2400" dirty="0" err="1" smtClean="0"/>
              <a:t>assimilatie</a:t>
            </a:r>
            <a:r>
              <a:rPr lang="en-US" sz="2400" dirty="0" smtClean="0"/>
              <a:t>, </a:t>
            </a:r>
            <a:r>
              <a:rPr lang="en-US" sz="2400" dirty="0" err="1" smtClean="0"/>
              <a:t>uitscheiding</a:t>
            </a:r>
            <a:r>
              <a:rPr lang="en-US" sz="2400" dirty="0" smtClean="0"/>
              <a:t> urine, </a:t>
            </a:r>
            <a:r>
              <a:rPr lang="en-US" sz="2400" dirty="0" err="1" smtClean="0"/>
              <a:t>enzymwerking</a:t>
            </a:r>
            <a:r>
              <a:rPr lang="en-US" sz="2400" dirty="0" smtClean="0"/>
              <a:t> </a:t>
            </a:r>
            <a:r>
              <a:rPr lang="en-US" sz="2400" dirty="0" err="1" smtClean="0"/>
              <a:t>e.d</a:t>
            </a:r>
            <a:r>
              <a:rPr lang="en-US" sz="2400" dirty="0" smtClean="0"/>
              <a:t>. </a:t>
            </a:r>
          </a:p>
          <a:p>
            <a:pPr>
              <a:buNone/>
            </a:pPr>
            <a:r>
              <a:rPr lang="en-US" sz="2400" dirty="0" smtClean="0"/>
              <a:t>-   </a:t>
            </a:r>
            <a:r>
              <a:rPr lang="en-US" sz="2400" dirty="0" err="1" smtClean="0"/>
              <a:t>Alle</a:t>
            </a:r>
            <a:r>
              <a:rPr lang="en-US" sz="2400" dirty="0" smtClean="0"/>
              <a:t> </a:t>
            </a:r>
            <a:r>
              <a:rPr lang="en-US" sz="2400" dirty="0" err="1" smtClean="0"/>
              <a:t>lichaamsprocessen</a:t>
            </a:r>
            <a:r>
              <a:rPr lang="en-US" sz="2400" dirty="0" smtClean="0"/>
              <a:t> </a:t>
            </a:r>
            <a:r>
              <a:rPr lang="en-US" sz="2400" dirty="0" err="1" smtClean="0"/>
              <a:t>samen</a:t>
            </a:r>
            <a:r>
              <a:rPr lang="en-US" sz="2400" dirty="0" smtClean="0"/>
              <a:t> = </a:t>
            </a:r>
            <a:r>
              <a:rPr lang="en-US" sz="2400" dirty="0" err="1" smtClean="0"/>
              <a:t>stofwisseling</a:t>
            </a:r>
            <a:endParaRPr lang="nl-NL" sz="2400" dirty="0" smtClean="0"/>
          </a:p>
          <a:p>
            <a:pPr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dirty="0" err="1" smtClean="0"/>
              <a:t>Elke</a:t>
            </a:r>
            <a:r>
              <a:rPr lang="en-US" sz="2400" dirty="0" smtClean="0"/>
              <a:t> </a:t>
            </a:r>
            <a:r>
              <a:rPr lang="en-US" sz="2400" dirty="0" err="1" smtClean="0"/>
              <a:t>cel</a:t>
            </a:r>
            <a:r>
              <a:rPr lang="en-US" sz="2400" dirty="0" smtClean="0"/>
              <a:t> </a:t>
            </a:r>
            <a:r>
              <a:rPr lang="en-US" sz="2400" dirty="0" err="1" smtClean="0"/>
              <a:t>heeft</a:t>
            </a:r>
            <a:r>
              <a:rPr lang="en-US" sz="2400" dirty="0" smtClean="0"/>
              <a:t>: </a:t>
            </a:r>
            <a:r>
              <a:rPr lang="en-US" sz="2400" dirty="0" err="1" smtClean="0"/>
              <a:t>altijd</a:t>
            </a:r>
            <a:r>
              <a:rPr lang="en-US" sz="2400" dirty="0" smtClean="0"/>
              <a:t> ENERGIE </a:t>
            </a:r>
            <a:r>
              <a:rPr lang="en-US" sz="2400" dirty="0" err="1" smtClean="0"/>
              <a:t>nodig</a:t>
            </a:r>
            <a:r>
              <a:rPr lang="en-US" sz="2400" dirty="0" smtClean="0"/>
              <a:t> </a:t>
            </a:r>
            <a:r>
              <a:rPr lang="en-US" sz="2400" dirty="0" err="1" smtClean="0"/>
              <a:t>om</a:t>
            </a:r>
            <a:r>
              <a:rPr lang="en-US" sz="2400" dirty="0" smtClean="0"/>
              <a:t> </a:t>
            </a:r>
            <a:r>
              <a:rPr lang="en-US" sz="2400" dirty="0" err="1" smtClean="0"/>
              <a:t>alle</a:t>
            </a:r>
            <a:r>
              <a:rPr lang="en-US" sz="2400" dirty="0" smtClean="0"/>
              <a:t> </a:t>
            </a:r>
            <a:r>
              <a:rPr lang="en-US" sz="2400" dirty="0" err="1" smtClean="0"/>
              <a:t>chemische</a:t>
            </a:r>
            <a:r>
              <a:rPr lang="en-US" sz="2400" dirty="0" smtClean="0"/>
              <a:t> </a:t>
            </a:r>
            <a:r>
              <a:rPr lang="en-US" sz="2400" dirty="0" err="1" smtClean="0"/>
              <a:t>reacties</a:t>
            </a:r>
            <a:r>
              <a:rPr lang="en-US" sz="2400" dirty="0" smtClean="0"/>
              <a:t> en </a:t>
            </a:r>
          </a:p>
          <a:p>
            <a:pPr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dirty="0" err="1" smtClean="0"/>
              <a:t>processen</a:t>
            </a:r>
            <a:r>
              <a:rPr lang="en-US" sz="2400" dirty="0" smtClean="0"/>
              <a:t>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laten</a:t>
            </a:r>
            <a:r>
              <a:rPr lang="en-US" sz="2400" dirty="0" smtClean="0"/>
              <a:t> </a:t>
            </a:r>
            <a:r>
              <a:rPr lang="en-US" sz="2400" dirty="0" err="1" smtClean="0"/>
              <a:t>plaatsvinden</a:t>
            </a:r>
            <a:endParaRPr lang="nl-NL" sz="2400" dirty="0" smtClean="0"/>
          </a:p>
          <a:p>
            <a:pPr>
              <a:buNone/>
            </a:pPr>
            <a:r>
              <a:rPr lang="nl-NL" sz="2400" dirty="0" smtClean="0"/>
              <a:t>-   Grondstofwisseling </a:t>
            </a:r>
            <a:r>
              <a:rPr lang="nl-NL" sz="2400" dirty="0"/>
              <a:t>= </a:t>
            </a:r>
            <a:r>
              <a:rPr lang="nl-NL" sz="2400" dirty="0" smtClean="0"/>
              <a:t>basaal metabolisme  =  alle </a:t>
            </a:r>
            <a:r>
              <a:rPr lang="nl-NL" sz="2400" dirty="0"/>
              <a:t>processen die in je lichaam doorgaan als je in rust bent</a:t>
            </a:r>
            <a:r>
              <a:rPr lang="nl-NL" sz="2400" dirty="0" smtClean="0"/>
              <a:t>: dat betekent om je lichaamsfuncties in stand te houden</a:t>
            </a:r>
          </a:p>
          <a:p>
            <a:pPr>
              <a:buNone/>
            </a:pPr>
            <a:r>
              <a:rPr lang="en-US" sz="2400" dirty="0" smtClean="0"/>
              <a:t>2/3 van je de </a:t>
            </a:r>
            <a:r>
              <a:rPr lang="en-US" sz="2400" dirty="0" err="1" smtClean="0"/>
              <a:t>energie</a:t>
            </a:r>
            <a:r>
              <a:rPr lang="en-US" sz="2400" dirty="0" smtClean="0"/>
              <a:t> in je </a:t>
            </a:r>
            <a:r>
              <a:rPr lang="en-US" sz="2400" dirty="0" err="1" smtClean="0"/>
              <a:t>voedsel</a:t>
            </a:r>
            <a:r>
              <a:rPr lang="en-US" sz="2400" dirty="0" smtClean="0"/>
              <a:t> is </a:t>
            </a:r>
            <a:r>
              <a:rPr lang="en-US" sz="2400" dirty="0" err="1" smtClean="0"/>
              <a:t>daar</a:t>
            </a:r>
            <a:r>
              <a:rPr lang="en-US" sz="2400" dirty="0" smtClean="0"/>
              <a:t> </a:t>
            </a:r>
            <a:r>
              <a:rPr lang="en-US" sz="2400" dirty="0" err="1" smtClean="0"/>
              <a:t>voor</a:t>
            </a:r>
            <a:r>
              <a:rPr lang="en-US" sz="2400" dirty="0" smtClean="0"/>
              <a:t> </a:t>
            </a:r>
            <a:r>
              <a:rPr lang="en-US" sz="2400" dirty="0" err="1" smtClean="0"/>
              <a:t>nodig</a:t>
            </a:r>
            <a:endParaRPr lang="nl-NL" sz="2400" dirty="0"/>
          </a:p>
          <a:p>
            <a:pPr>
              <a:buFontTx/>
              <a:buNone/>
            </a:pPr>
            <a:r>
              <a:rPr lang="nl-NL" sz="2400" dirty="0"/>
              <a:t>	- je ademhaling en hartslag.</a:t>
            </a:r>
          </a:p>
          <a:p>
            <a:pPr>
              <a:buFontTx/>
              <a:buNone/>
            </a:pPr>
            <a:r>
              <a:rPr lang="nl-NL" sz="2400" dirty="0"/>
              <a:t>	- je groei</a:t>
            </a:r>
          </a:p>
          <a:p>
            <a:pPr>
              <a:buFontTx/>
              <a:buNone/>
            </a:pPr>
            <a:r>
              <a:rPr lang="nl-NL" sz="2400" dirty="0"/>
              <a:t>	- vervanging van cellen</a:t>
            </a:r>
          </a:p>
          <a:p>
            <a:pPr>
              <a:buFontTx/>
              <a:buNone/>
            </a:pPr>
            <a:r>
              <a:rPr lang="nl-NL" sz="2400" dirty="0"/>
              <a:t>	- je peristaltiek in je darmen</a:t>
            </a:r>
          </a:p>
          <a:p>
            <a:pPr>
              <a:buFontTx/>
              <a:buNone/>
            </a:pPr>
            <a:r>
              <a:rPr lang="nl-NL" sz="2400" dirty="0"/>
              <a:t>	- denken en dromen</a:t>
            </a:r>
          </a:p>
          <a:p>
            <a:pPr>
              <a:buFontTx/>
              <a:buNone/>
            </a:pPr>
            <a:r>
              <a:rPr lang="nl-NL" sz="2400" dirty="0"/>
              <a:t>	-je lichaamstemperatuur constant houden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D38A-1C8A-4CAD-8CFE-A45A503C9630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Koolhydraten 1</a:t>
            </a:r>
            <a:endParaRPr lang="nl-NL" sz="32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>
            <a:normAutofit lnSpcReduction="10000"/>
          </a:bodyPr>
          <a:lstStyle/>
          <a:p>
            <a:r>
              <a:rPr lang="nl-NL" sz="2400" dirty="0" smtClean="0"/>
              <a:t>Koolhydraten danken hun naam aan het feit dat:</a:t>
            </a:r>
          </a:p>
          <a:p>
            <a:pPr>
              <a:buNone/>
            </a:pPr>
            <a:r>
              <a:rPr lang="nl-NL" sz="2400" dirty="0" smtClean="0"/>
              <a:t>	1. ze bestaan uit koolstof, en waterstof + zuurstof</a:t>
            </a:r>
          </a:p>
          <a:p>
            <a:pPr>
              <a:buNone/>
            </a:pPr>
            <a:r>
              <a:rPr lang="nl-NL" sz="2400" dirty="0" smtClean="0"/>
              <a:t>	2. altijd in de verhouding 2 op 1,  dus net zoals water</a:t>
            </a:r>
          </a:p>
          <a:p>
            <a:r>
              <a:rPr lang="nl-NL" sz="2400" dirty="0" smtClean="0"/>
              <a:t>Koolhydraten zijn opgebouwd uit ringvormige moleculen</a:t>
            </a:r>
          </a:p>
          <a:p>
            <a:r>
              <a:rPr lang="nl-NL" sz="2400" dirty="0" smtClean="0"/>
              <a:t>Bestaan ze uit één ring?: MONOSACHARIDEN (glucose en fructose)</a:t>
            </a:r>
          </a:p>
          <a:p>
            <a:r>
              <a:rPr lang="nl-NL" sz="2400" dirty="0" smtClean="0"/>
              <a:t>Bestaan ze uit 2 aan elkaar gekoppelde suikermoleculen?: DISACHARIDE (lactose = melksuiker)</a:t>
            </a:r>
          </a:p>
          <a:p>
            <a:r>
              <a:rPr lang="nl-NL" sz="2400" dirty="0" smtClean="0"/>
              <a:t>Tweemaal dezelfde </a:t>
            </a:r>
            <a:r>
              <a:rPr lang="nl-NL" sz="2400" dirty="0" err="1" smtClean="0"/>
              <a:t>monosacharide</a:t>
            </a:r>
            <a:r>
              <a:rPr lang="nl-NL" sz="2400" dirty="0" smtClean="0"/>
              <a:t>?: MALTOSE (2 </a:t>
            </a:r>
            <a:r>
              <a:rPr lang="nl-NL" sz="2400" dirty="0" err="1" smtClean="0"/>
              <a:t>glucoses</a:t>
            </a:r>
            <a:r>
              <a:rPr lang="nl-NL" sz="2400" dirty="0" smtClean="0"/>
              <a:t>) </a:t>
            </a:r>
          </a:p>
          <a:p>
            <a:r>
              <a:rPr lang="nl-NL" sz="2400" dirty="0" smtClean="0"/>
              <a:t>Twee verschillende?: rietsuiker ofwel bietsuiker (= glucose + fructose)</a:t>
            </a:r>
          </a:p>
          <a:p>
            <a:r>
              <a:rPr lang="nl-NL" sz="2400" dirty="0" smtClean="0"/>
              <a:t>POLYSACHARIDEN?: grote aan elkaar gekoppelde koolhydraatmoleculen: zetmeel, cellulose, glycogeen</a:t>
            </a:r>
          </a:p>
          <a:p>
            <a:pPr>
              <a:buNone/>
            </a:pPr>
            <a:r>
              <a:rPr lang="nl-NL" sz="2400" dirty="0" smtClean="0"/>
              <a:t>Voor afbeeldingen van bovenstaande zie volgende dia</a:t>
            </a:r>
          </a:p>
          <a:p>
            <a:endParaRPr lang="nl-NL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nl-NL" sz="3200" b="1" dirty="0" smtClean="0"/>
              <a:t>Koolhydraten 2</a:t>
            </a:r>
            <a:br>
              <a:rPr lang="nl-NL" sz="3200" b="1" dirty="0" smtClean="0"/>
            </a:br>
            <a:r>
              <a:rPr lang="nl-NL" sz="3200" b="1" dirty="0" smtClean="0"/>
              <a:t>Afbeeldingen</a:t>
            </a:r>
            <a:endParaRPr lang="nl-NL" sz="32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/>
          </a:bodyPr>
          <a:lstStyle/>
          <a:p>
            <a:pPr>
              <a:buNone/>
            </a:pPr>
            <a:endParaRPr lang="nl-NL" sz="1800" i="1" dirty="0" smtClean="0"/>
          </a:p>
          <a:p>
            <a:pPr>
              <a:buNone/>
            </a:pPr>
            <a:r>
              <a:rPr lang="nl-NL" sz="1800" i="1" dirty="0" smtClean="0"/>
              <a:t>De vorming van maltose uit 2 </a:t>
            </a:r>
            <a:r>
              <a:rPr lang="nl-NL" sz="1800" i="1" dirty="0" err="1" smtClean="0"/>
              <a:t>glucose-moleculen</a:t>
            </a:r>
            <a:endParaRPr lang="nl-NL" sz="1800" dirty="0"/>
          </a:p>
        </p:txBody>
      </p:sp>
      <p:pic>
        <p:nvPicPr>
          <p:cNvPr id="4" name="Afbeelding 3" descr="monosachariden.jpg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419872" y="3429000"/>
            <a:ext cx="2290580" cy="3270871"/>
          </a:xfrm>
          <a:prstGeom prst="rect">
            <a:avLst/>
          </a:prstGeom>
        </p:spPr>
      </p:pic>
      <p:pic>
        <p:nvPicPr>
          <p:cNvPr id="5" name="Afbeelding 4" descr="vorming maltose.jp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11560" y="1772816"/>
            <a:ext cx="5693656" cy="151216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nl-NL" sz="3200" dirty="0" smtClean="0"/>
              <a:t>Belangrijke koolhydraten</a:t>
            </a:r>
            <a:br>
              <a:rPr lang="nl-NL" sz="3200" dirty="0" smtClean="0"/>
            </a:br>
            <a:r>
              <a:rPr lang="nl-NL" sz="3200" dirty="0" smtClean="0"/>
              <a:t>Bovenste afbeelding: stukje van zetmeel </a:t>
            </a:r>
            <a:endParaRPr lang="nl-NL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1844824"/>
            <a:ext cx="8574259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nl-NL" sz="3200" dirty="0" smtClean="0"/>
              <a:t>Zetmeel en glycogeen (= dierlijk zetmeel)</a:t>
            </a:r>
            <a:endParaRPr lang="nl-NL" sz="32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899592" y="1628801"/>
            <a:ext cx="7272808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899592" y="1196752"/>
            <a:ext cx="127650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907704" y="4293096"/>
            <a:ext cx="5210175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553</Words>
  <Application>Microsoft Office PowerPoint</Application>
  <PresentationFormat>Diavoorstelling (4:3)</PresentationFormat>
  <Paragraphs>96</Paragraphs>
  <Slides>17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Office-thema</vt:lpstr>
      <vt:lpstr>Voortgezette assimilatie 1</vt:lpstr>
      <vt:lpstr>Voortgezette assimilatie 2</vt:lpstr>
      <vt:lpstr>Voortgezette assimilatie 3</vt:lpstr>
      <vt:lpstr>Voortgezette assimilatie 4</vt:lpstr>
      <vt:lpstr>Thema 12  Stofwisseling    Algemeen</vt:lpstr>
      <vt:lpstr>Koolhydraten 1</vt:lpstr>
      <vt:lpstr>Koolhydraten 2 Afbeeldingen</vt:lpstr>
      <vt:lpstr>Belangrijke koolhydraten Bovenste afbeelding: stukje van zetmeel </vt:lpstr>
      <vt:lpstr>Zetmeel en glycogeen (= dierlijk zetmeel)</vt:lpstr>
      <vt:lpstr>Condensatie- en hydrolysereacties</vt:lpstr>
      <vt:lpstr>Lipiden = vetten</vt:lpstr>
      <vt:lpstr>Lipiden = Vetten</vt:lpstr>
      <vt:lpstr>Afbeeldingen vetzuren</vt:lpstr>
      <vt:lpstr>Fosfolipiden: waar zitten zij?</vt:lpstr>
      <vt:lpstr>Eiwitten 1</vt:lpstr>
      <vt:lpstr>Eiwitten 2</vt:lpstr>
      <vt:lpstr>Opdrachten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12.3.5. Voortgezette assimilatie 1</dc:title>
  <dc:creator>biobertus</dc:creator>
  <cp:lastModifiedBy>Admin</cp:lastModifiedBy>
  <cp:revision>3</cp:revision>
  <dcterms:created xsi:type="dcterms:W3CDTF">2014-12-17T16:56:01Z</dcterms:created>
  <dcterms:modified xsi:type="dcterms:W3CDTF">2016-09-07T17:51:00Z</dcterms:modified>
</cp:coreProperties>
</file>